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9" r:id="rId3"/>
    <p:sldId id="461" r:id="rId4"/>
    <p:sldId id="300" r:id="rId5"/>
    <p:sldId id="399" r:id="rId6"/>
    <p:sldId id="431" r:id="rId7"/>
    <p:sldId id="328" r:id="rId8"/>
    <p:sldId id="301" r:id="rId9"/>
    <p:sldId id="359" r:id="rId10"/>
    <p:sldId id="304" r:id="rId11"/>
    <p:sldId id="306" r:id="rId12"/>
    <p:sldId id="308" r:id="rId13"/>
    <p:sldId id="310" r:id="rId14"/>
    <p:sldId id="313" r:id="rId15"/>
    <p:sldId id="462" r:id="rId16"/>
    <p:sldId id="398" r:id="rId17"/>
    <p:sldId id="316" r:id="rId18"/>
    <p:sldId id="389" r:id="rId19"/>
    <p:sldId id="290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BF803"/>
    <a:srgbClr val="006600"/>
    <a:srgbClr val="993300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732" y="96"/>
      </p:cViewPr>
      <p:guideLst>
        <p:guide orient="horz" pos="2238"/>
        <p:guide pos="28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audio4.wav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5.wav"/><Relationship Id="rId2" Type="http://schemas.openxmlformats.org/officeDocument/2006/relationships/audio" Target="../media/audio4.wav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7.GIF"/><Relationship Id="rId1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image" Target="../media/image11.png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1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8" y="17463"/>
            <a:ext cx="9004300" cy="6834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文本框 19457"/>
          <p:cNvSpPr txBox="1"/>
          <p:nvPr/>
        </p:nvSpPr>
        <p:spPr>
          <a:xfrm>
            <a:off x="250825" y="1878013"/>
            <a:ext cx="8529638" cy="1106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600" b="1" dirty="0">
                <a:solidFill>
                  <a:srgbClr val="FFFF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18</a:t>
            </a:r>
            <a:r>
              <a:rPr lang="zh-CN" altLang="en-US" sz="6600" b="1" dirty="0">
                <a:solidFill>
                  <a:srgbClr val="FFFF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、太空生活趣事多</a:t>
            </a:r>
            <a:endParaRPr lang="zh-CN" altLang="en-US" sz="6600" b="1" dirty="0">
              <a:solidFill>
                <a:srgbClr val="FFFF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2" descr="4236089_200627697147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987" y="-15875"/>
            <a:ext cx="9170987" cy="680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Text Box 3"/>
          <p:cNvSpPr txBox="1"/>
          <p:nvPr/>
        </p:nvSpPr>
        <p:spPr>
          <a:xfrm>
            <a:off x="1476375" y="1779588"/>
            <a:ext cx="287338" cy="1098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zh-CN" sz="66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6675" y="487363"/>
            <a:ext cx="8982075" cy="5029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8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　　</a:t>
            </a:r>
            <a:r>
              <a:rPr kumimoji="0" lang="zh-CN" altLang="en-US" sz="54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在宇宙飞船里</a:t>
            </a:r>
            <a:r>
              <a:rPr kumimoji="0" lang="en-US" altLang="zh-CN" sz="54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54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站着睡觉和躺着睡觉一样舒服。不过，要想睡上一个安稳觉，宇航员必须把自己绑在睡袋里。不然，翻一个身，就会飘到别处去了。</a:t>
            </a:r>
            <a:endParaRPr kumimoji="0" lang="zh-CN" altLang="en-US" sz="54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2" name="Text Box 6"/>
          <p:cNvSpPr txBox="1"/>
          <p:nvPr/>
        </p:nvSpPr>
        <p:spPr>
          <a:xfrm>
            <a:off x="7524750" y="5516563"/>
            <a:ext cx="863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sz="24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2" descr="4236089_200627697147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987" y="-15875"/>
            <a:ext cx="9170987" cy="680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Text Box 3"/>
          <p:cNvSpPr txBox="1"/>
          <p:nvPr/>
        </p:nvSpPr>
        <p:spPr>
          <a:xfrm>
            <a:off x="1476375" y="1779588"/>
            <a:ext cx="287338" cy="1098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zh-CN" sz="66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25413" y="231775"/>
            <a:ext cx="8866188" cy="5029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　　　　　</a:t>
            </a:r>
            <a:r>
              <a:rPr kumimoji="0" lang="zh-CN" altLang="en-US" sz="54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喝水的时候，如果用普通的杯子，即使把杯子倒过来，水也不会往下流。因为在宇宙飞船里，水失去了重量。宇航员要想喝到水，得使用一种带吸管的塑料杯。</a:t>
            </a:r>
            <a:endParaRPr kumimoji="0" lang="zh-CN" altLang="en-US" sz="54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联机映像占位符 5" descr="4236089_200627697147_2"/>
          <p:cNvPicPr>
            <a:picLocks noGrp="1" noChangeAspect="1"/>
          </p:cNvPicPr>
          <p:nvPr>
            <p:ph type="clipArt" sz="half" idx="2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69400" cy="6858000"/>
          </a:xfrm>
          <a:ln/>
        </p:spPr>
      </p:pic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dirty="0"/>
              <a:t>　  </a:t>
            </a:r>
            <a:br>
              <a:rPr lang="zh-CN" altLang="en-US" sz="3200" dirty="0">
                <a:solidFill>
                  <a:srgbClr val="FF3300"/>
                </a:solidFill>
              </a:rPr>
            </a:br>
            <a:endParaRPr lang="zh-CN" altLang="en-US" sz="3200" dirty="0">
              <a:solidFill>
                <a:srgbClr val="FF3300"/>
              </a:solidFill>
            </a:endParaRPr>
          </a:p>
        </p:txBody>
      </p:sp>
      <p:sp>
        <p:nvSpPr>
          <p:cNvPr id="135171" name="Rectangle 3"/>
          <p:cNvSpPr>
            <a:spLocks noGrp="1"/>
          </p:cNvSpPr>
          <p:nvPr>
            <p:ph type="body" sz="half" idx="1"/>
          </p:nvPr>
        </p:nvSpPr>
        <p:spPr>
          <a:xfrm>
            <a:off x="23813" y="128588"/>
            <a:ext cx="9094787" cy="4445000"/>
          </a:xfrm>
          <a:ln/>
        </p:spPr>
        <p:txBody>
          <a:bodyPr vert="horz" wrap="square" lIns="91440" tIns="45720" rIns="91440" bIns="45720" anchor="t"/>
          <a:p>
            <a:pPr marL="0" indent="0" eaLnBrk="1" hangingPunct="1">
              <a:buClrTx/>
              <a:buSzTx/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</a:rPr>
              <a:t>         </a:t>
            </a:r>
            <a:r>
              <a:rPr lang="zh-CN" altLang="en-US" sz="5400" b="1" dirty="0">
                <a:solidFill>
                  <a:srgbClr val="FF0000"/>
                </a:solidFill>
              </a:rPr>
              <a:t>在宇宙飞船里走路更有趣．人稍一使劲就会飘到半空中，咳嗽一声就有可能后退好几步。为了能平稳地走路，宇航员都穿鞋底带钩的鞋子，好牢牢地钩住带网格的地板．</a:t>
            </a:r>
            <a:endParaRPr lang="zh-CN" altLang="en-US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charRg st="0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171">
                                            <p:txEl>
                                              <p:charRg st="0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171">
                                            <p:txEl>
                                              <p:charRg st="0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2" descr="4236089_200627697147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987" y="-15875"/>
            <a:ext cx="9170987" cy="680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 Box 3"/>
          <p:cNvSpPr txBox="1"/>
          <p:nvPr/>
        </p:nvSpPr>
        <p:spPr>
          <a:xfrm>
            <a:off x="1476375" y="1779588"/>
            <a:ext cx="287338" cy="1098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zh-CN" sz="66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03188" y="200025"/>
            <a:ext cx="9040813" cy="5943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20000"/>
              </a:spcBef>
              <a:buClr>
                <a:srgbClr val="FF9900"/>
              </a:buClr>
              <a:buSzPct val="70000"/>
              <a:buFont typeface="Wingdings" panose="05000000000000000000" pitchFamily="2" charset="2"/>
              <a:defRPr/>
            </a:pPr>
            <a:r>
              <a:rPr kumimoji="0" lang="zh-CN" altLang="en-US" sz="60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　　</a:t>
            </a:r>
            <a:r>
              <a:rPr kumimoji="0" lang="zh-CN" altLang="en-US" sz="54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在宇宙飞船里洗澡可不是件容易事，从喷头喷出来的水总是漂浮在空中。为了解决这个难题，科学家设计了一种特殊的淋浴器，它可以把喷出来的水朝一个方向吸。</a:t>
            </a:r>
            <a:endParaRPr kumimoji="0" lang="zh-CN" altLang="en-US" sz="54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91125" y="4351338"/>
            <a:ext cx="3952875" cy="2506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9" descr="51400145497138662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620713"/>
            <a:ext cx="3859213" cy="3887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9" descr="51400145497138662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363" y="620713"/>
            <a:ext cx="3816350" cy="3887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0" y="5589588"/>
            <a:ext cx="3276600" cy="13223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我会写</a:t>
            </a:r>
            <a:endParaRPr lang="zh-CN" altLang="en-US" sz="8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Text Box 12"/>
          <p:cNvSpPr txBox="1"/>
          <p:nvPr/>
        </p:nvSpPr>
        <p:spPr>
          <a:xfrm>
            <a:off x="252413" y="692150"/>
            <a:ext cx="4248150" cy="37703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96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3900" dirty="0">
                <a:latin typeface="楷体" panose="02010609060101010101" pitchFamily="49" charset="-122"/>
                <a:ea typeface="楷体" panose="02010609060101010101" pitchFamily="49" charset="-122"/>
              </a:rPr>
              <a:t>事</a:t>
            </a:r>
            <a:endParaRPr lang="zh-CN" altLang="en-US" sz="59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12"/>
          <p:cNvSpPr txBox="1"/>
          <p:nvPr/>
        </p:nvSpPr>
        <p:spPr>
          <a:xfrm>
            <a:off x="3779838" y="404813"/>
            <a:ext cx="5580062" cy="37703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3900" dirty="0">
                <a:latin typeface="楷体" panose="02010609060101010101" pitchFamily="49" charset="-122"/>
                <a:ea typeface="楷体" panose="02010609060101010101" pitchFamily="49" charset="-122"/>
              </a:rPr>
              <a:t> 飘</a:t>
            </a:r>
            <a:endParaRPr lang="zh-CN" altLang="en-US" sz="148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1788" y="4648200"/>
            <a:ext cx="2338387" cy="1952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1912" y="4648200"/>
            <a:ext cx="2338387" cy="1952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51325" y="2093913"/>
            <a:ext cx="2338388" cy="1952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29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913" y="2092325"/>
            <a:ext cx="2338387" cy="1952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6" name="Rectangle 2"/>
          <p:cNvSpPr>
            <a:spLocks noGrp="1"/>
          </p:cNvSpPr>
          <p:nvPr>
            <p:ph type="title"/>
          </p:nvPr>
        </p:nvSpPr>
        <p:spPr>
          <a:xfrm>
            <a:off x="236538" y="950913"/>
            <a:ext cx="3816350" cy="1143000"/>
          </a:xfrm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en-US" altLang="zh-CN" b="1" dirty="0">
                <a:solidFill>
                  <a:srgbClr val="002060"/>
                </a:solidFill>
                <a:ea typeface="华文楷体" panose="02010600040101010101" pitchFamily="2" charset="-122"/>
              </a:rPr>
              <a:t>1</a:t>
            </a:r>
            <a:r>
              <a:rPr lang="zh-CN" altLang="en-US" b="1" dirty="0">
                <a:solidFill>
                  <a:srgbClr val="002060"/>
                </a:solidFill>
                <a:ea typeface="华文楷体" panose="02010600040101010101" pitchFamily="2" charset="-122"/>
              </a:rPr>
              <a:t>、我会说</a:t>
            </a:r>
            <a:endParaRPr lang="zh-CN" altLang="en-US" b="1" dirty="0">
              <a:solidFill>
                <a:srgbClr val="002060"/>
              </a:solidFill>
              <a:ea typeface="华文楷体" panose="02010600040101010101" pitchFamily="2" charset="-122"/>
            </a:endParaRPr>
          </a:p>
        </p:txBody>
      </p:sp>
      <p:sp>
        <p:nvSpPr>
          <p:cNvPr id="5127" name="Text Box 4"/>
          <p:cNvSpPr txBox="1"/>
          <p:nvPr/>
        </p:nvSpPr>
        <p:spPr>
          <a:xfrm>
            <a:off x="847725" y="2219325"/>
            <a:ext cx="8080375" cy="3565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必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必定</a:t>
            </a:r>
            <a:r>
              <a:rPr lang="zh-CN" altLang="en-US" sz="4000" b="1" u="sng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钩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衣钩  </a:t>
            </a:r>
            <a:r>
              <a:rPr lang="zh-CN" altLang="en-US" sz="4000" b="1" u="sng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4000" b="1" u="sng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通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通道 </a:t>
            </a:r>
            <a:r>
              <a:rPr lang="zh-CN" altLang="en-US" sz="4000" b="1" u="sng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喷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喷射</a:t>
            </a:r>
            <a:r>
              <a:rPr lang="zh-CN" altLang="en-US" sz="44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5" name="Line 5"/>
          <p:cNvSpPr/>
          <p:nvPr/>
        </p:nvSpPr>
        <p:spPr>
          <a:xfrm>
            <a:off x="7485063" y="3070225"/>
            <a:ext cx="8651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6" name="Line 6"/>
          <p:cNvSpPr/>
          <p:nvPr/>
        </p:nvSpPr>
        <p:spPr>
          <a:xfrm>
            <a:off x="7693025" y="5624513"/>
            <a:ext cx="863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" name="文本框 1"/>
          <p:cNvSpPr txBox="1"/>
          <p:nvPr/>
        </p:nvSpPr>
        <p:spPr>
          <a:xfrm>
            <a:off x="61913" y="36513"/>
            <a:ext cx="3627437" cy="9144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达标提升：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81960"/>
            </a:schemeClr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39713" y="323850"/>
            <a:ext cx="2592388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000" b="1" kern="1200" cap="none" spc="0" normalizeH="0" baseline="0" noProof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4000" b="1" kern="1200" cap="none" spc="0" normalizeH="0" baseline="0" noProof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、我会填：</a:t>
            </a:r>
            <a:endParaRPr kumimoji="0" lang="zh-CN" altLang="en-US" sz="4000" b="1" kern="1200" cap="none" spc="0" normalizeH="0" baseline="0" noProof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1" name="Text Box 4"/>
          <p:cNvSpPr txBox="1"/>
          <p:nvPr/>
        </p:nvSpPr>
        <p:spPr>
          <a:xfrm>
            <a:off x="398780" y="1231264"/>
            <a:ext cx="8531860" cy="28346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600" b="1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       </a:t>
            </a:r>
            <a:r>
              <a:rPr kumimoji="0" lang="zh-CN" altLang="en-US" sz="3600" b="1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读了这篇课文，我知道太空的趣事很多，</a:t>
            </a:r>
            <a:r>
              <a:rPr kumimoji="0" lang="zh-CN" altLang="en-US" sz="3600" b="1" u="sng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                   </a:t>
            </a:r>
            <a:r>
              <a:rPr kumimoji="0" lang="zh-CN" altLang="en-US" sz="3600" b="1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有趣</a:t>
            </a:r>
            <a:r>
              <a:rPr kumimoji="0" lang="zh-CN" altLang="en-US" sz="1000" b="1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，</a:t>
            </a:r>
            <a:r>
              <a:rPr kumimoji="0" lang="zh-CN" altLang="en-US" sz="1000" b="1" u="sng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</a:t>
            </a:r>
            <a:r>
              <a:rPr kumimoji="0" lang="zh-CN" altLang="en-US" sz="1000" b="1" u="sng" kern="1200" cap="none" spc="0" normalizeH="0" baseline="0" noProof="1">
                <a:ln w="12700"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</a:t>
            </a:r>
            <a:r>
              <a:rPr kumimoji="0" lang="zh-CN" altLang="en-US" sz="1000" b="1" u="sng" kern="1200" cap="none" spc="0" normalizeH="0" baseline="0" noProof="1">
                <a:ln w="12700"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                                                   </a:t>
            </a:r>
            <a:r>
              <a:rPr kumimoji="0" lang="zh-CN" altLang="en-US" sz="3600" b="1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有趣</a:t>
            </a:r>
            <a:r>
              <a:rPr kumimoji="0" lang="zh-CN" altLang="en-US" sz="3600" b="1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，</a:t>
            </a:r>
            <a:endParaRPr kumimoji="0" lang="zh-CN" altLang="en-US" sz="3600" b="1" kern="1200" cap="none" spc="0" normalizeH="0" baseline="0" noProof="1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600" b="1" u="sng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                   </a:t>
            </a:r>
            <a:r>
              <a:rPr kumimoji="0" lang="zh-CN" altLang="en-US" sz="3600" b="1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有趣，</a:t>
            </a:r>
            <a:r>
              <a:rPr kumimoji="0" lang="zh-CN" altLang="en-US" sz="3600" b="1" u="sng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                  </a:t>
            </a:r>
            <a:r>
              <a:rPr kumimoji="0" lang="zh-CN" altLang="en-US" sz="3600" b="1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有趣。</a:t>
            </a:r>
            <a:r>
              <a:rPr kumimoji="0" lang="zh-CN" altLang="en-US" sz="3600" b="1" u="sng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                  </a:t>
            </a:r>
            <a:r>
              <a:rPr kumimoji="0" lang="zh-CN" altLang="en-US" sz="3600" b="1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这些有趣现象的原因是在宇宙飞船里，存在</a:t>
            </a:r>
            <a:r>
              <a:rPr kumimoji="0" lang="zh-CN" altLang="en-US" sz="3600" b="1" u="sng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            </a:t>
            </a:r>
            <a:r>
              <a:rPr kumimoji="0" lang="zh-CN" altLang="en-US" sz="3600" b="1" kern="1200" cap="none" spc="0" normalizeH="0" baseline="0" noProof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 现象。</a:t>
            </a:r>
            <a:endParaRPr kumimoji="0" lang="zh-CN" altLang="en-US" sz="3600" b="1" kern="1200" cap="none" spc="0" normalizeH="0" baseline="0" noProof="1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2327275" y="1712913"/>
            <a:ext cx="1930400" cy="7000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睡觉</a:t>
            </a:r>
            <a:endParaRPr kumimoji="0" lang="zh-CN" altLang="en-US" sz="40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5651500" y="1712913"/>
            <a:ext cx="1439863" cy="7000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喝水</a:t>
            </a:r>
            <a:endParaRPr kumimoji="0" lang="zh-CN" altLang="en-US" sz="40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1031875" y="2279650"/>
            <a:ext cx="1295400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走路</a:t>
            </a:r>
            <a:endParaRPr kumimoji="0" lang="zh-CN" altLang="en-US" sz="40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4699000" y="2279650"/>
            <a:ext cx="1584325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洗澡</a:t>
            </a:r>
            <a:endParaRPr kumimoji="0" lang="zh-CN" altLang="en-US" sz="40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1031875" y="3365500"/>
            <a:ext cx="1584325" cy="7000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失重</a:t>
            </a:r>
            <a:endParaRPr kumimoji="0" lang="zh-CN" altLang="en-US" sz="40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3338" y="4179888"/>
            <a:ext cx="3952875" cy="2506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ldLvl="0" animBg="1"/>
      <p:bldP spid="40968" grpId="0" bldLvl="0" animBg="1"/>
      <p:bldP spid="40969" grpId="0" bldLvl="0" animBg="1"/>
      <p:bldP spid="40970" grpId="0" bldLvl="0" animBg="1"/>
      <p:bldP spid="40971" grpId="0" bldLvl="0" animBg="1"/>
      <p:bldP spid="4097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Text Box 2"/>
          <p:cNvSpPr txBox="1"/>
          <p:nvPr/>
        </p:nvSpPr>
        <p:spPr>
          <a:xfrm>
            <a:off x="6350" y="7938"/>
            <a:ext cx="3459163" cy="823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4800" b="1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、我会说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2227" name="Text Box 3"/>
          <p:cNvSpPr txBox="1"/>
          <p:nvPr/>
        </p:nvSpPr>
        <p:spPr>
          <a:xfrm>
            <a:off x="6350" y="1262063"/>
            <a:ext cx="8875713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2060"/>
                </a:solidFill>
                <a:latin typeface="Times New Roman" panose="02020603050405020304" pitchFamily="18" charset="0"/>
                <a:ea typeface="楷体_GB2312" pitchFamily="49" charset="-122"/>
              </a:rPr>
              <a:t>在宇宙飞船里睡觉，宇航员必须用</a:t>
            </a:r>
            <a:r>
              <a:rPr lang="zh-CN" alt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     </a:t>
            </a:r>
            <a:r>
              <a:rPr lang="zh-CN" altLang="en-US" sz="3200" b="1" dirty="0">
                <a:solidFill>
                  <a:srgbClr val="002060"/>
                </a:solidFill>
                <a:latin typeface="Times New Roman" panose="02020603050405020304" pitchFamily="18" charset="0"/>
                <a:ea typeface="楷体_GB2312" pitchFamily="49" charset="-122"/>
              </a:rPr>
              <a:t>。</a:t>
            </a:r>
            <a:endParaRPr lang="zh-CN" altLang="en-US" sz="3200" b="1" dirty="0">
              <a:solidFill>
                <a:srgbClr val="00206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2228" name="Text Box 4"/>
          <p:cNvSpPr txBox="1"/>
          <p:nvPr/>
        </p:nvSpPr>
        <p:spPr>
          <a:xfrm>
            <a:off x="19050" y="2333625"/>
            <a:ext cx="9002713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2060"/>
                </a:solidFill>
                <a:latin typeface="Times New Roman" panose="02020603050405020304" pitchFamily="18" charset="0"/>
                <a:ea typeface="楷体_GB2312" pitchFamily="49" charset="-122"/>
              </a:rPr>
              <a:t>在宇宙飞船里喝水，</a:t>
            </a:r>
            <a:r>
              <a:rPr lang="zh-CN" altLang="en-US" sz="3200" b="1" dirty="0">
                <a:solidFill>
                  <a:srgbClr val="002060"/>
                </a:solidFill>
                <a:latin typeface="Times New Roman" panose="02020603050405020304" pitchFamily="18" charset="0"/>
                <a:ea typeface="楷体_GB2312" pitchFamily="49" charset="-122"/>
                <a:sym typeface="宋体" panose="02010600030101010101" pitchFamily="2" charset="-122"/>
              </a:rPr>
              <a:t>宇航员</a:t>
            </a:r>
            <a:r>
              <a:rPr lang="zh-CN" altLang="en-US" sz="3200" b="1" dirty="0">
                <a:solidFill>
                  <a:srgbClr val="002060"/>
                </a:solidFill>
                <a:latin typeface="Times New Roman" panose="02020603050405020304" pitchFamily="18" charset="0"/>
                <a:ea typeface="楷体_GB2312" pitchFamily="49" charset="-122"/>
              </a:rPr>
              <a:t>必须</a:t>
            </a:r>
            <a:r>
              <a:rPr lang="zh-CN" alt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ea typeface="楷体_GB2312" pitchFamily="49" charset="-122"/>
              </a:rPr>
              <a:t>用                         </a:t>
            </a:r>
            <a:r>
              <a:rPr lang="zh-CN" altLang="en-US" sz="3200" b="1" dirty="0">
                <a:solidFill>
                  <a:srgbClr val="002060"/>
                </a:solidFill>
                <a:latin typeface="Times New Roman" panose="02020603050405020304" pitchFamily="18" charset="0"/>
                <a:ea typeface="楷体_GB2312" pitchFamily="49" charset="-122"/>
              </a:rPr>
              <a:t>。</a:t>
            </a:r>
            <a:endParaRPr lang="zh-CN" altLang="en-US" sz="3200" b="1" dirty="0">
              <a:solidFill>
                <a:srgbClr val="00206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2229" name="Text Box 5"/>
          <p:cNvSpPr txBox="1"/>
          <p:nvPr/>
        </p:nvSpPr>
        <p:spPr>
          <a:xfrm>
            <a:off x="6267450" y="1173163"/>
            <a:ext cx="1752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睡袋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2230" name="Text Box 6"/>
          <p:cNvSpPr txBox="1"/>
          <p:nvPr/>
        </p:nvSpPr>
        <p:spPr>
          <a:xfrm>
            <a:off x="6062663" y="2230438"/>
            <a:ext cx="312420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带吸管的塑料杯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2" name="Rectangle 9"/>
          <p:cNvSpPr/>
          <p:nvPr/>
        </p:nvSpPr>
        <p:spPr>
          <a:xfrm>
            <a:off x="250825" y="54451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4" name="Rectangle 10"/>
          <p:cNvSpPr/>
          <p:nvPr/>
        </p:nvSpPr>
        <p:spPr>
          <a:xfrm>
            <a:off x="6350" y="3425825"/>
            <a:ext cx="893127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002060"/>
                </a:solidFill>
                <a:latin typeface="Arial" panose="020B0604020202020204" pitchFamily="34" charset="0"/>
                <a:ea typeface="楷体_GB2312" pitchFamily="49" charset="-122"/>
              </a:rPr>
              <a:t>在宇宙飞船里走路，</a:t>
            </a:r>
            <a:r>
              <a:rPr lang="zh-CN" altLang="en-US" sz="3200" b="1" dirty="0">
                <a:solidFill>
                  <a:srgbClr val="002060"/>
                </a:solidFill>
                <a:latin typeface="Times New Roman" panose="02020603050405020304" pitchFamily="18" charset="0"/>
                <a:ea typeface="楷体_GB2312" pitchFamily="49" charset="-122"/>
                <a:sym typeface="宋体" panose="02010600030101010101" pitchFamily="2" charset="-122"/>
              </a:rPr>
              <a:t>宇航员</a:t>
            </a:r>
            <a:r>
              <a:rPr lang="zh-CN" altLang="en-US" sz="3200" b="1" dirty="0">
                <a:solidFill>
                  <a:srgbClr val="002060"/>
                </a:solidFill>
                <a:latin typeface="Arial" panose="020B0604020202020204" pitchFamily="34" charset="0"/>
                <a:ea typeface="楷体_GB2312" pitchFamily="49" charset="-122"/>
              </a:rPr>
              <a:t>必须</a:t>
            </a:r>
            <a:r>
              <a:rPr lang="zh-CN" altLang="en-US" sz="2800" b="1" u="sng" dirty="0">
                <a:solidFill>
                  <a:srgbClr val="002060"/>
                </a:solidFill>
                <a:latin typeface="Arial" panose="020B0604020202020204" pitchFamily="34" charset="0"/>
                <a:ea typeface="楷体_GB2312" pitchFamily="49" charset="-122"/>
              </a:rPr>
              <a:t>                           </a:t>
            </a:r>
            <a:r>
              <a:rPr lang="zh-CN" altLang="en-US" sz="2800" b="1" dirty="0">
                <a:solidFill>
                  <a:srgbClr val="002060"/>
                </a:solidFill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2800" b="1" dirty="0">
              <a:solidFill>
                <a:srgbClr val="00206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2236" name="Rectangle 12"/>
          <p:cNvSpPr/>
          <p:nvPr/>
        </p:nvSpPr>
        <p:spPr>
          <a:xfrm>
            <a:off x="5692775" y="3487738"/>
            <a:ext cx="3043238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穿鞋底带钩的鞋子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7" name="Rectangle 13"/>
          <p:cNvSpPr/>
          <p:nvPr/>
        </p:nvSpPr>
        <p:spPr>
          <a:xfrm>
            <a:off x="17463" y="4733925"/>
            <a:ext cx="8677275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002060"/>
                </a:solidFill>
                <a:latin typeface="Arial" panose="020B0604020202020204" pitchFamily="34" charset="0"/>
                <a:ea typeface="楷体_GB2312" pitchFamily="49" charset="-122"/>
              </a:rPr>
              <a:t>在宇宙飞船里洗澡，</a:t>
            </a:r>
            <a:r>
              <a:rPr lang="zh-CN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ea typeface="楷体_GB2312" pitchFamily="49" charset="-122"/>
                <a:sym typeface="宋体" panose="02010600030101010101" pitchFamily="2" charset="-122"/>
              </a:rPr>
              <a:t>宇航员</a:t>
            </a:r>
            <a:r>
              <a:rPr lang="zh-CN" altLang="en-US" sz="2800" b="1" dirty="0">
                <a:solidFill>
                  <a:srgbClr val="002060"/>
                </a:solidFill>
                <a:latin typeface="Arial" panose="020B0604020202020204" pitchFamily="34" charset="0"/>
                <a:ea typeface="楷体_GB2312" pitchFamily="49" charset="-122"/>
              </a:rPr>
              <a:t>必须用</a:t>
            </a:r>
            <a:r>
              <a:rPr lang="zh-CN" altLang="en-US" sz="2800" b="1" u="sng" dirty="0">
                <a:solidFill>
                  <a:srgbClr val="002060"/>
                </a:solidFill>
                <a:latin typeface="Arial" panose="020B0604020202020204" pitchFamily="34" charset="0"/>
                <a:ea typeface="楷体_GB2312" pitchFamily="49" charset="-122"/>
              </a:rPr>
              <a:t>                            </a:t>
            </a:r>
            <a:r>
              <a:rPr lang="zh-CN" altLang="en-US" sz="2800" b="1" dirty="0">
                <a:solidFill>
                  <a:srgbClr val="002060"/>
                </a:solidFill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2800" b="1" dirty="0">
              <a:solidFill>
                <a:srgbClr val="00206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2238" name="Rectangle 14"/>
          <p:cNvSpPr/>
          <p:nvPr/>
        </p:nvSpPr>
        <p:spPr>
          <a:xfrm>
            <a:off x="5692775" y="4732338"/>
            <a:ext cx="2633663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特殊的淋浴器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2236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22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  <p:bldP spid="52228" grpId="0"/>
      <p:bldP spid="52229" grpId="0"/>
      <p:bldP spid="52230" grpId="0"/>
      <p:bldP spid="52234" grpId="0"/>
      <p:bldP spid="52237" grpId="0"/>
      <p:bldP spid="522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81960"/>
            </a:schemeClr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2" name="TextBox 2"/>
          <p:cNvSpPr txBox="1"/>
          <p:nvPr/>
        </p:nvSpPr>
        <p:spPr>
          <a:xfrm>
            <a:off x="0" y="0"/>
            <a:ext cx="9144000" cy="3200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b="1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作业布置</a:t>
            </a:r>
            <a:r>
              <a:rPr lang="en-US" altLang="zh-CN" sz="4800" b="1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en-US" altLang="zh-CN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800" b="1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48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8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en-US" sz="48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自由想象太空的奥秘，用彩笔画出自己心目中的太空。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en-US" altLang="zh-CN" sz="48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2</a:t>
            </a:r>
            <a:r>
              <a:rPr lang="zh-CN" altLang="en-US" sz="48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、搜集有关太空的更多知识。</a:t>
            </a:r>
            <a:endParaRPr lang="zh-CN" altLang="en-US" sz="48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2675" y="4167188"/>
            <a:ext cx="3952875" cy="2506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81960"/>
            </a:schemeClr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9538" y="152400"/>
            <a:ext cx="8926512" cy="4479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教学目标：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1</a:t>
            </a:r>
            <a:r>
              <a:rPr lang="zh-CN" altLang="en-US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、会认</a:t>
            </a:r>
            <a:r>
              <a:rPr lang="en-US" altLang="zh-CN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挺、舒</a:t>
            </a:r>
            <a:r>
              <a:rPr lang="en-US" altLang="zh-CN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等生字，会读</a:t>
            </a:r>
            <a:r>
              <a:rPr lang="en-US" altLang="zh-CN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舒服、必须</a:t>
            </a:r>
            <a:r>
              <a:rPr lang="en-US" altLang="zh-CN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等词语，会写</a:t>
            </a:r>
            <a:r>
              <a:rPr lang="en-US" altLang="zh-CN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事、飘</a:t>
            </a:r>
            <a:r>
              <a:rPr lang="en-US" altLang="zh-CN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两个生字。</a:t>
            </a:r>
            <a:endParaRPr lang="zh-CN" altLang="en-US" sz="40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2</a:t>
            </a:r>
            <a:r>
              <a:rPr lang="zh-CN" altLang="en-US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、正确、流利地朗读课文。</a:t>
            </a:r>
            <a:endParaRPr lang="zh-CN" altLang="en-US" sz="40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3</a:t>
            </a:r>
            <a:r>
              <a:rPr lang="zh-CN" altLang="en-US" sz="40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、初步了解一些太空生活的常识，激发了解科技的兴趣。</a:t>
            </a:r>
            <a:endParaRPr lang="zh-CN" altLang="en-US" sz="40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3175" y="4179888"/>
            <a:ext cx="3952875" cy="2506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2" descr="4236089_200627697147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987" y="-15875"/>
            <a:ext cx="9170987" cy="680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Rectangle 2"/>
          <p:cNvSpPr>
            <a:spLocks noGrp="1"/>
          </p:cNvSpPr>
          <p:nvPr>
            <p:ph type="title"/>
          </p:nvPr>
        </p:nvSpPr>
        <p:spPr>
          <a:xfrm>
            <a:off x="69850" y="60325"/>
            <a:ext cx="2995613" cy="676275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5400" b="1" dirty="0">
                <a:solidFill>
                  <a:srgbClr val="FFC000"/>
                </a:solidFill>
                <a:ea typeface="华文楷体" panose="02010600040101010101" pitchFamily="2" charset="-122"/>
              </a:rPr>
              <a:t>我会读</a:t>
            </a:r>
            <a:endParaRPr lang="zh-CN" altLang="en-US" sz="5400" b="1" dirty="0">
              <a:solidFill>
                <a:srgbClr val="FFC000"/>
              </a:solidFill>
              <a:ea typeface="华文楷体" panose="02010600040101010101" pitchFamily="2" charset="-122"/>
            </a:endParaRPr>
          </a:p>
        </p:txBody>
      </p:sp>
      <p:sp>
        <p:nvSpPr>
          <p:cNvPr id="3076" name="Text Box 5"/>
          <p:cNvSpPr txBox="1"/>
          <p:nvPr/>
        </p:nvSpPr>
        <p:spPr>
          <a:xfrm>
            <a:off x="69850" y="1085850"/>
            <a:ext cx="8945563" cy="3749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舒服    必须    绑住    普通</a:t>
            </a:r>
            <a:endParaRPr lang="zh-CN" altLang="en-US" sz="6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水杯    塑料    咳嗽    钩子</a:t>
            </a:r>
            <a:endParaRPr lang="zh-CN" altLang="en-US" sz="6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事件    喷泉    设计    淋浴</a:t>
            </a:r>
            <a:endParaRPr lang="zh-CN" altLang="en-US" sz="6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4" name="灯片编号占位符 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" name="图片 15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525" y="33338"/>
            <a:ext cx="2203450" cy="1866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Line 10"/>
          <p:cNvSpPr/>
          <p:nvPr/>
        </p:nvSpPr>
        <p:spPr>
          <a:xfrm>
            <a:off x="3563938" y="2420938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531" name="Rectangle 67"/>
          <p:cNvSpPr/>
          <p:nvPr/>
        </p:nvSpPr>
        <p:spPr>
          <a:xfrm>
            <a:off x="1692275" y="3213100"/>
            <a:ext cx="373063" cy="9144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5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5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4988" y="265113"/>
            <a:ext cx="1406525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舒服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" name="图片 16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6950" y="33338"/>
            <a:ext cx="2273300" cy="186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119063"/>
            <a:ext cx="2298700" cy="186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2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99263" y="33338"/>
            <a:ext cx="2295525" cy="186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图片 2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" y="1985963"/>
            <a:ext cx="2114550" cy="186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图片 2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9950" y="1900238"/>
            <a:ext cx="2365375" cy="186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图片 24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8013" y="1900238"/>
            <a:ext cx="2384425" cy="186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2438" y="1985963"/>
            <a:ext cx="2297112" cy="186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图片 26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75" y="3767138"/>
            <a:ext cx="2122488" cy="186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" name="图片 27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7263" y="3852863"/>
            <a:ext cx="2189162" cy="186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" name="图片 28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02125" y="3767138"/>
            <a:ext cx="2211388" cy="186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29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8125" y="3681413"/>
            <a:ext cx="2336800" cy="1952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0" y="5116513"/>
            <a:ext cx="3338513" cy="1722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" name="文本框 33"/>
          <p:cNvSpPr txBox="1"/>
          <p:nvPr/>
        </p:nvSpPr>
        <p:spPr>
          <a:xfrm>
            <a:off x="2592388" y="265113"/>
            <a:ext cx="146050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必须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997450" y="377825"/>
            <a:ext cx="130492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绑住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297738" y="265113"/>
            <a:ext cx="1306512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普通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98438" y="2238375"/>
            <a:ext cx="186690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塑料杯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746375" y="2116138"/>
            <a:ext cx="1306513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咳嗽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086350" y="2238375"/>
            <a:ext cx="1427163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钩子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431088" y="2238375"/>
            <a:ext cx="1306512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飘浮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79425" y="3989388"/>
            <a:ext cx="130492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事件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668588" y="3989388"/>
            <a:ext cx="1306512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设计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676775" y="3989388"/>
            <a:ext cx="1306513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特殊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010400" y="3989388"/>
            <a:ext cx="130492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淋浴</a:t>
            </a:r>
            <a:endParaRPr lang="zh-CN" altLang="en-US" sz="4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22313" y="1027113"/>
            <a:ext cx="969963" cy="6048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2914650" y="1027113"/>
            <a:ext cx="969963" cy="6048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164138" y="1139825"/>
            <a:ext cx="969963" cy="4921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466013" y="1027113"/>
            <a:ext cx="969963" cy="6048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61975" y="3000375"/>
            <a:ext cx="968375" cy="5524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5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2838450" y="2878138"/>
            <a:ext cx="968375" cy="6143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165725" y="2878138"/>
            <a:ext cx="968375" cy="6143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7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7599363" y="2938463"/>
            <a:ext cx="969963" cy="6143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8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598488" y="4751388"/>
            <a:ext cx="969963" cy="6143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2914650" y="4751388"/>
            <a:ext cx="1138238" cy="6143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4997450" y="4751388"/>
            <a:ext cx="1225550" cy="6143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335838" y="4751388"/>
            <a:ext cx="1222375" cy="6143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云形标注 57"/>
          <p:cNvSpPr/>
          <p:nvPr/>
        </p:nvSpPr>
        <p:spPr>
          <a:xfrm>
            <a:off x="136525" y="5719763"/>
            <a:ext cx="5194300" cy="1033463"/>
          </a:xfrm>
          <a:prstGeom prst="cloudCallout">
            <a:avLst>
              <a:gd name="adj1" fmla="val 56517"/>
              <a:gd name="adj2" fmla="val -18715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07999" y="5824220"/>
            <a:ext cx="5080000" cy="8229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1">
                <a:ln w="25400" cmpd="sng">
                  <a:solidFill>
                    <a:srgbClr val="FAFCB7">
                      <a:alpha val="98000"/>
                    </a:srgbClr>
                  </a:solidFill>
                  <a:prstDash val="solid"/>
                </a:ln>
                <a:blipFill>
                  <a:blip r:embed="rId3">
                    <a:alphaModFix amt="63000"/>
                  </a:blip>
                  <a:tile ty="-38100" sx="7000" flip="xy" algn="tl"/>
                </a:blipFill>
                <a:effectLst>
                  <a:innerShdw dist="38100" dir="18900000">
                    <a:srgbClr val="F89D26">
                      <a:alpha val="100000"/>
                    </a:srgbClr>
                  </a:innerShdw>
                  <a:reflection blurRad="6350" stA="50000" endA="300" endPos="50000" dist="127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太空旅行开始啦！</a:t>
            </a:r>
            <a:endParaRPr kumimoji="0" lang="zh-CN" altLang="en-US" sz="4800" b="1" i="0" u="none" strike="noStrike" kern="1200" cap="none" spc="0" normalizeH="0" baseline="0" noProof="1">
              <a:ln w="25400" cmpd="sng">
                <a:solidFill>
                  <a:srgbClr val="FAFCB7">
                    <a:alpha val="98000"/>
                  </a:srgbClr>
                </a:solidFill>
                <a:prstDash val="solid"/>
              </a:ln>
              <a:blipFill>
                <a:blip r:embed="rId3">
                  <a:alphaModFix amt="63000"/>
                </a:blip>
                <a:tile ty="-38100" sx="7000" flip="xy" algn="tl"/>
              </a:blipFill>
              <a:effectLst>
                <a:innerShdw dist="38100" dir="18900000">
                  <a:srgbClr val="F89D26">
                    <a:alpha val="100000"/>
                  </a:srgbClr>
                </a:innerShdw>
                <a:reflection blurRad="6350" stA="50000" endA="300" endPos="50000" dist="127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62531" grpId="0"/>
      <p:bldP spid="6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4" descr="20090406_1692b9c5f2adcc38967f1FR16L8m8m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9700" y="-12700"/>
            <a:ext cx="9263063" cy="68834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3"/>
          <p:cNvGrpSpPr/>
          <p:nvPr/>
        </p:nvGrpSpPr>
        <p:grpSpPr>
          <a:xfrm>
            <a:off x="2051050" y="-452437"/>
            <a:ext cx="2403475" cy="2122487"/>
            <a:chOff x="0" y="0"/>
            <a:chExt cx="1333" cy="1865"/>
          </a:xfrm>
        </p:grpSpPr>
        <p:pic>
          <p:nvPicPr>
            <p:cNvPr id="7171" name="Picture 4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2" name="Group 5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7174" name="Oval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mpd="sng">
                <a:solidFill>
                  <a:srgbClr val="CC0066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8000" b="1" i="0" u="none" strike="noStrike" kern="1200" cap="none" spc="0" normalizeH="0" baseline="0" noProof="0">
                    <a:ln>
                      <a:noFill/>
                    </a:ln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楷体_GB2312" pitchFamily="49" charset="-122"/>
                    <a:cs typeface="+mn-cs"/>
                  </a:rPr>
                  <a:t>淋浴</a:t>
                </a:r>
                <a:endParaRPr kumimoji="0" lang="zh-CN" altLang="en-US" sz="8000" b="1" i="0" u="none" strike="noStrike" kern="1200" cap="none" spc="0" normalizeH="0" baseline="0" noProof="0">
                  <a:ln>
                    <a:noFill/>
                  </a:ln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endParaRPr>
              </a:p>
            </p:txBody>
          </p:sp>
          <p:sp>
            <p:nvSpPr>
              <p:cNvPr id="3" name="Line 7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175" name="Line 8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4" name="Group 9"/>
          <p:cNvGrpSpPr/>
          <p:nvPr/>
        </p:nvGrpSpPr>
        <p:grpSpPr>
          <a:xfrm>
            <a:off x="0" y="-1441450"/>
            <a:ext cx="2403475" cy="2122488"/>
            <a:chOff x="0" y="0"/>
            <a:chExt cx="1333" cy="1865"/>
          </a:xfrm>
        </p:grpSpPr>
        <p:pic>
          <p:nvPicPr>
            <p:cNvPr id="7177" name="Picture 10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8" name="Group 11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7180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mpd="sng">
                <a:solidFill>
                  <a:srgbClr val="CC0066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8000" b="1" i="0" u="none" strike="noStrike" kern="1200" cap="none" spc="0" normalizeH="0" baseline="0" noProof="0">
                    <a:ln>
                      <a:noFill/>
                    </a:ln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楷体_GB2312" pitchFamily="49" charset="-122"/>
                    <a:cs typeface="+mn-cs"/>
                  </a:rPr>
                  <a:t>设计</a:t>
                </a:r>
                <a:endParaRPr kumimoji="0" lang="zh-CN" altLang="en-US" sz="8000" b="1" i="0" u="none" strike="noStrike" kern="1200" cap="none" spc="0" normalizeH="0" baseline="0" noProof="0">
                  <a:ln>
                    <a:noFill/>
                  </a:ln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endParaRPr>
              </a:p>
            </p:txBody>
          </p:sp>
          <p:sp>
            <p:nvSpPr>
              <p:cNvPr id="5" name="Line 13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181" name="Line 14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6" name="Group 15"/>
          <p:cNvGrpSpPr/>
          <p:nvPr/>
        </p:nvGrpSpPr>
        <p:grpSpPr>
          <a:xfrm>
            <a:off x="4067175" y="-2122487"/>
            <a:ext cx="2403475" cy="2122487"/>
            <a:chOff x="0" y="0"/>
            <a:chExt cx="1333" cy="1865"/>
          </a:xfrm>
        </p:grpSpPr>
        <p:pic>
          <p:nvPicPr>
            <p:cNvPr id="7183" name="Picture 16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84" name="Group 17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7186" name="Oval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mpd="sng">
                <a:solidFill>
                  <a:srgbClr val="CC0066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8000" b="1" i="0" u="none" strike="noStrike" kern="1200" cap="none" spc="0" normalizeH="0" baseline="0" noProof="0">
                    <a:ln>
                      <a:noFill/>
                    </a:ln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楷体_GB2312" pitchFamily="49" charset="-122"/>
                    <a:cs typeface="+mn-cs"/>
                  </a:rPr>
                  <a:t>钩子</a:t>
                </a:r>
                <a:endParaRPr kumimoji="0" lang="zh-CN" altLang="en-US" sz="8000" b="1" i="0" u="none" strike="noStrike" kern="1200" cap="none" spc="0" normalizeH="0" baseline="0" noProof="0">
                  <a:ln>
                    <a:noFill/>
                  </a:ln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endParaRPr>
              </a:p>
            </p:txBody>
          </p:sp>
          <p:sp>
            <p:nvSpPr>
              <p:cNvPr id="7" name="Line 19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187" name="Line 20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8" name="Group 21"/>
          <p:cNvGrpSpPr/>
          <p:nvPr/>
        </p:nvGrpSpPr>
        <p:grpSpPr>
          <a:xfrm>
            <a:off x="2411413" y="-1820862"/>
            <a:ext cx="2403475" cy="2122487"/>
            <a:chOff x="0" y="0"/>
            <a:chExt cx="1333" cy="1865"/>
          </a:xfrm>
        </p:grpSpPr>
        <p:pic>
          <p:nvPicPr>
            <p:cNvPr id="7189" name="Picture 22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90" name="Group 23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7191" name="Oval 24"/>
              <p:cNvSpPr/>
              <p:nvPr/>
            </p:nvSpPr>
            <p:spPr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algn="ctr"/>
                <a:r>
                  <a:rPr lang="zh-CN" altLang="en-US" sz="7200" b="1" dirty="0">
                    <a:solidFill>
                      <a:srgbClr val="CC0099"/>
                    </a:solidFill>
                    <a:latin typeface="Comic Sans MS" panose="030F0702030302020204" pitchFamily="66" charset="0"/>
                    <a:ea typeface="楷体_GB2312" pitchFamily="49" charset="-122"/>
                  </a:rPr>
                  <a:t>塑料杯</a:t>
                </a:r>
                <a:endParaRPr lang="zh-CN" altLang="en-US" sz="7200" b="1" dirty="0">
                  <a:solidFill>
                    <a:srgbClr val="CC0099"/>
                  </a:solidFill>
                  <a:latin typeface="Comic Sans MS" panose="030F0702030302020204" pitchFamily="66" charset="0"/>
                  <a:ea typeface="楷体_GB2312" pitchFamily="49" charset="-122"/>
                </a:endParaRPr>
              </a:p>
            </p:txBody>
          </p:sp>
          <p:sp>
            <p:nvSpPr>
              <p:cNvPr id="7192" name="Line 25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193" name="Line 26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0" name="Group 27"/>
          <p:cNvGrpSpPr/>
          <p:nvPr/>
        </p:nvGrpSpPr>
        <p:grpSpPr>
          <a:xfrm>
            <a:off x="6156325" y="-2468562"/>
            <a:ext cx="2403475" cy="2128837"/>
            <a:chOff x="0" y="0"/>
            <a:chExt cx="1333" cy="1865"/>
          </a:xfrm>
        </p:grpSpPr>
        <p:pic>
          <p:nvPicPr>
            <p:cNvPr id="7195" name="Picture 28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96" name="Group 29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7198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mpd="sng">
                <a:solidFill>
                  <a:srgbClr val="CC0066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8000" b="1" i="0" u="none" strike="noStrike" kern="1200" cap="none" spc="0" normalizeH="0" baseline="0" noProof="0">
                    <a:ln>
                      <a:noFill/>
                    </a:ln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楷体_GB2312" pitchFamily="49" charset="-122"/>
                    <a:cs typeface="+mn-cs"/>
                  </a:rPr>
                  <a:t>事件</a:t>
                </a:r>
                <a:endParaRPr kumimoji="0" lang="zh-CN" altLang="en-US" sz="8000" b="1" i="0" u="none" strike="noStrike" kern="1200" cap="none" spc="0" normalizeH="0" baseline="0" noProof="0">
                  <a:ln>
                    <a:noFill/>
                  </a:ln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endParaRPr>
              </a:p>
            </p:txBody>
          </p:sp>
          <p:sp>
            <p:nvSpPr>
              <p:cNvPr id="9" name="Line 31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199" name="Line 32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3" name="Group 33"/>
          <p:cNvGrpSpPr/>
          <p:nvPr/>
        </p:nvGrpSpPr>
        <p:grpSpPr>
          <a:xfrm>
            <a:off x="2819400" y="-3727450"/>
            <a:ext cx="2403475" cy="2128838"/>
            <a:chOff x="0" y="0"/>
            <a:chExt cx="1333" cy="1865"/>
          </a:xfrm>
        </p:grpSpPr>
        <p:pic>
          <p:nvPicPr>
            <p:cNvPr id="7201" name="Picture 34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202" name="Group 35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7204" name="Oval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mpd="sng">
                <a:solidFill>
                  <a:srgbClr val="CC0066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8000" b="1" i="0" u="none" strike="noStrike" kern="1200" cap="none" spc="0" normalizeH="0" baseline="0" noProof="0">
                    <a:ln>
                      <a:noFill/>
                    </a:ln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楷体_GB2312" pitchFamily="49" charset="-122"/>
                    <a:cs typeface="+mn-cs"/>
                  </a:rPr>
                  <a:t>必须</a:t>
                </a:r>
                <a:endParaRPr kumimoji="0" lang="zh-CN" altLang="en-US" sz="8000" b="1" i="0" u="none" strike="noStrike" kern="1200" cap="none" spc="0" normalizeH="0" baseline="0" noProof="0">
                  <a:ln>
                    <a:noFill/>
                  </a:ln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endParaRPr>
              </a:p>
            </p:txBody>
          </p:sp>
          <p:sp>
            <p:nvSpPr>
              <p:cNvPr id="11" name="Line 37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205" name="Line 38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5" name="Group 39"/>
          <p:cNvGrpSpPr/>
          <p:nvPr/>
        </p:nvGrpSpPr>
        <p:grpSpPr>
          <a:xfrm>
            <a:off x="4953000" y="-3346450"/>
            <a:ext cx="2403475" cy="2128838"/>
            <a:chOff x="0" y="0"/>
            <a:chExt cx="1333" cy="1865"/>
          </a:xfrm>
        </p:grpSpPr>
        <p:pic>
          <p:nvPicPr>
            <p:cNvPr id="7207" name="Picture 40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208" name="Group 41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7210" name="Oval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mpd="sng">
                <a:solidFill>
                  <a:srgbClr val="CC0066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8000" b="1" i="0" u="none" strike="noStrike" kern="1200" cap="none" spc="0" normalizeH="0" baseline="0" noProof="0">
                    <a:ln>
                      <a:noFill/>
                    </a:ln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楷体_GB2312" pitchFamily="49" charset="-122"/>
                    <a:cs typeface="+mn-cs"/>
                  </a:rPr>
                  <a:t>绑住</a:t>
                </a:r>
                <a:endParaRPr kumimoji="0" lang="zh-CN" altLang="en-US" sz="8000" b="1" i="0" u="none" strike="noStrike" kern="1200" cap="none" spc="0" normalizeH="0" baseline="0" noProof="0">
                  <a:ln>
                    <a:noFill/>
                  </a:ln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endParaRPr>
              </a:p>
            </p:txBody>
          </p:sp>
          <p:sp>
            <p:nvSpPr>
              <p:cNvPr id="12" name="Line 43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211" name="Line 44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7" name="Group 45"/>
          <p:cNvGrpSpPr/>
          <p:nvPr/>
        </p:nvGrpSpPr>
        <p:grpSpPr>
          <a:xfrm>
            <a:off x="242888" y="301625"/>
            <a:ext cx="8497887" cy="6092825"/>
            <a:chOff x="0" y="0"/>
            <a:chExt cx="5353" cy="3838"/>
          </a:xfrm>
        </p:grpSpPr>
        <p:sp>
          <p:nvSpPr>
            <p:cNvPr id="7213" name="AutoShape 46"/>
            <p:cNvSpPr/>
            <p:nvPr/>
          </p:nvSpPr>
          <p:spPr>
            <a:xfrm>
              <a:off x="0" y="0"/>
              <a:ext cx="5353" cy="3838"/>
            </a:xfrm>
            <a:prstGeom prst="irregularSeal1">
              <a:avLst/>
            </a:prstGeom>
            <a:solidFill>
              <a:srgbClr val="EDFE0A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en-US" sz="6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14" name="WordArt 47"/>
            <p:cNvSpPr>
              <a:spLocks noTextEdit="1"/>
            </p:cNvSpPr>
            <p:nvPr/>
          </p:nvSpPr>
          <p:spPr>
            <a:xfrm>
              <a:off x="1179" y="1044"/>
              <a:ext cx="2631" cy="1451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  <a:normAutofit/>
              <a:scene3d>
                <a:camera prst="legacyObliqueTopLeft">
                  <a:rot lat="0" lon="0" rev="0"/>
                </a:camera>
                <a:lightRig rig="legacyNormal3" dir="r"/>
              </a:scene3d>
              <a:sp3d extrusionH="201600" prstMaterial="legacyMatte">
                <a:extrusionClr>
                  <a:srgbClr val="0066CC"/>
                </a:extrusionClr>
              </a:sp3d>
            </a:bodyPr>
            <a:p>
              <a:pPr algn="ctr"/>
              <a:r>
                <a:rPr lang="zh-CN" altLang="en-US" sz="3600" b="1" normalizeH="1">
                  <a:gradFill rotWithShape="0">
                    <a:gsLst>
                      <a:gs pos="0">
                        <a:srgbClr val="FFFFCC"/>
                      </a:gs>
                      <a:gs pos="100000">
                        <a:srgbClr val="FF9999"/>
                      </a:gs>
                    </a:gsLst>
                    <a:lin ang="5400000" scaled="1"/>
                    <a:tileRect/>
                  </a:gradFill>
                  <a:latin typeface="宋体" panose="02010600030101010101" pitchFamily="2" charset="-122"/>
                  <a:ea typeface="宋体" panose="02010600030101010101" pitchFamily="2" charset="-122"/>
                </a:rPr>
                <a:t>真棒!</a:t>
              </a:r>
              <a:endParaRPr lang="zh-CN" altLang="en-US" sz="3600" b="1" normalizeH="1"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Group 48"/>
          <p:cNvGrpSpPr/>
          <p:nvPr/>
        </p:nvGrpSpPr>
        <p:grpSpPr>
          <a:xfrm>
            <a:off x="1547813" y="-3765550"/>
            <a:ext cx="2403475" cy="2128838"/>
            <a:chOff x="0" y="0"/>
            <a:chExt cx="1333" cy="1865"/>
          </a:xfrm>
        </p:grpSpPr>
        <p:pic>
          <p:nvPicPr>
            <p:cNvPr id="7216" name="Picture 49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217" name="Group 50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7219" name="Oval 5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mpd="sng">
                <a:solidFill>
                  <a:srgbClr val="CC0066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8000" b="1" i="0" u="none" strike="noStrike" kern="1200" cap="none" spc="0" normalizeH="0" baseline="0" noProof="0">
                    <a:ln>
                      <a:noFill/>
                    </a:ln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Comic Sans MS" panose="030F0702030302020204" pitchFamily="66" charset="0"/>
                    <a:ea typeface="楷体_GB2312" pitchFamily="49" charset="-122"/>
                    <a:cs typeface="+mn-cs"/>
                  </a:rPr>
                  <a:t>舒服</a:t>
                </a:r>
                <a:endParaRPr kumimoji="0" lang="zh-CN" altLang="en-US" sz="8000" b="1" i="0" u="none" strike="noStrike" kern="1200" cap="none" spc="0" normalizeH="0" baseline="0" noProof="0">
                  <a:ln>
                    <a:noFill/>
                  </a:ln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anose="030F0702030302020204" pitchFamily="66" charset="0"/>
                  <a:ea typeface="楷体_GB2312" pitchFamily="49" charset="-122"/>
                  <a:cs typeface="+mn-cs"/>
                </a:endParaRPr>
              </a:p>
            </p:txBody>
          </p:sp>
          <p:sp>
            <p:nvSpPr>
              <p:cNvPr id="14" name="Line 52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220" name="Line 53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7221" name="Group 54"/>
          <p:cNvGrpSpPr/>
          <p:nvPr/>
        </p:nvGrpSpPr>
        <p:grpSpPr>
          <a:xfrm>
            <a:off x="6469063" y="-3343275"/>
            <a:ext cx="2663825" cy="2346325"/>
            <a:chOff x="-118" y="-60"/>
            <a:chExt cx="1333" cy="1925"/>
          </a:xfrm>
        </p:grpSpPr>
        <p:pic>
          <p:nvPicPr>
            <p:cNvPr id="7222" name="Picture 55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223" name="Group 56"/>
            <p:cNvGrpSpPr/>
            <p:nvPr/>
          </p:nvGrpSpPr>
          <p:grpSpPr>
            <a:xfrm>
              <a:off x="-118" y="-60"/>
              <a:ext cx="1333" cy="1363"/>
              <a:chOff x="-118" y="-60"/>
              <a:chExt cx="1333" cy="1363"/>
            </a:xfrm>
          </p:grpSpPr>
          <p:sp>
            <p:nvSpPr>
              <p:cNvPr id="16" name="Oval 57"/>
              <p:cNvSpPr>
                <a:spLocks noChangeArrowheads="1"/>
              </p:cNvSpPr>
              <p:nvPr/>
            </p:nvSpPr>
            <p:spPr bwMode="auto">
              <a:xfrm>
                <a:off x="-118" y="-60"/>
                <a:ext cx="1333" cy="905"/>
              </a:xfrm>
              <a:prstGeom prst="ellipse">
                <a:avLst/>
              </a:prstGeom>
              <a:solidFill>
                <a:srgbClr val="FFFF00"/>
              </a:solidFill>
              <a:ln w="9525" cmpd="sng">
                <a:solidFill>
                  <a:srgbClr val="CC0066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8000" b="1" i="0" u="none" strike="noStrike" kern="1200" cap="none" spc="0" normalizeH="0" baseline="0" noProof="0">
                    <a:ln>
                      <a:noFill/>
                    </a:ln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楷体_GB2312" pitchFamily="49" charset="-122"/>
                    <a:cs typeface="+mn-cs"/>
                  </a:rPr>
                  <a:t>普通</a:t>
                </a:r>
                <a:endParaRPr kumimoji="0" lang="zh-CN" altLang="en-US" sz="8000" b="1" i="0" u="none" strike="noStrike" kern="1200" cap="none" spc="0" normalizeH="0" baseline="0" noProof="0">
                  <a:ln>
                    <a:noFill/>
                  </a:ln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endParaRPr>
              </a:p>
            </p:txBody>
          </p:sp>
          <p:sp>
            <p:nvSpPr>
              <p:cNvPr id="7225" name="Line 58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226" name="Line 59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2" name="Group 60"/>
          <p:cNvGrpSpPr/>
          <p:nvPr/>
        </p:nvGrpSpPr>
        <p:grpSpPr>
          <a:xfrm>
            <a:off x="1042988" y="-2122487"/>
            <a:ext cx="2403475" cy="2122487"/>
            <a:chOff x="0" y="0"/>
            <a:chExt cx="1333" cy="1865"/>
          </a:xfrm>
        </p:grpSpPr>
        <p:pic>
          <p:nvPicPr>
            <p:cNvPr id="7228" name="Picture 61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229" name="Group 62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19" name="Oval 6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mpd="sng">
                <a:solidFill>
                  <a:srgbClr val="CC0066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8000" b="1" i="0" u="none" strike="noStrike" kern="1200" cap="none" spc="0" normalizeH="0" baseline="0" noProof="0">
                    <a:ln>
                      <a:noFill/>
                    </a:ln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楷体_GB2312" pitchFamily="49" charset="-122"/>
                    <a:cs typeface="+mn-cs"/>
                  </a:rPr>
                  <a:t>咳嗽</a:t>
                </a:r>
                <a:endParaRPr kumimoji="0" lang="zh-CN" altLang="en-US" sz="8000" b="1" i="0" u="none" strike="noStrike" kern="1200" cap="none" spc="0" normalizeH="0" baseline="0" noProof="0">
                  <a:ln>
                    <a:noFill/>
                  </a:ln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endParaRPr>
              </a:p>
            </p:txBody>
          </p:sp>
          <p:sp>
            <p:nvSpPr>
              <p:cNvPr id="7231" name="Line 64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232" name="Line 65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sp>
        <p:nvSpPr>
          <p:cNvPr id="7233" name="矩形 67"/>
          <p:cNvSpPr/>
          <p:nvPr/>
        </p:nvSpPr>
        <p:spPr>
          <a:xfrm>
            <a:off x="2286000" y="3375025"/>
            <a:ext cx="4572000" cy="107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100" dirty="0">
                <a:latin typeface="Times New Roman" panose="02020603050405020304" pitchFamily="18" charset="0"/>
                <a:ea typeface="宋体" panose="02010600030101010101" pitchFamily="2" charset="-122"/>
              </a:rPr>
              <a:t>绿色圃中小学教育网</a:t>
            </a:r>
            <a:r>
              <a:rPr lang="en-US" altLang="zh-CN" sz="100" dirty="0">
                <a:latin typeface="Times New Roman" panose="02020603050405020304" pitchFamily="18" charset="0"/>
                <a:ea typeface="宋体" panose="02010600030101010101" pitchFamily="2" charset="-122"/>
              </a:rPr>
              <a:t>http://www.lspjy.com/</a:t>
            </a:r>
            <a:endParaRPr lang="zh-CN" altLang="en-US" sz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234" name="矩形 68"/>
          <p:cNvSpPr/>
          <p:nvPr/>
        </p:nvSpPr>
        <p:spPr>
          <a:xfrm>
            <a:off x="2438400" y="3527425"/>
            <a:ext cx="4572000" cy="107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100" dirty="0">
                <a:latin typeface="Times New Roman" panose="02020603050405020304" pitchFamily="18" charset="0"/>
                <a:ea typeface="宋体" panose="02010600030101010101" pitchFamily="2" charset="-122"/>
              </a:rPr>
              <a:t>绿色圃中小学教育网</a:t>
            </a:r>
            <a:r>
              <a:rPr lang="en-US" altLang="zh-CN" sz="100" dirty="0">
                <a:latin typeface="Times New Roman" panose="02020603050405020304" pitchFamily="18" charset="0"/>
                <a:ea typeface="宋体" panose="02010600030101010101" pitchFamily="2" charset="-122"/>
              </a:rPr>
              <a:t>http://www.lspjy.com/</a:t>
            </a:r>
            <a:endParaRPr lang="zh-CN" altLang="en-US" sz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4" name="Group 27"/>
          <p:cNvGrpSpPr/>
          <p:nvPr/>
        </p:nvGrpSpPr>
        <p:grpSpPr>
          <a:xfrm>
            <a:off x="6967538" y="-2139950"/>
            <a:ext cx="2403475" cy="2236788"/>
            <a:chOff x="-314" y="-94"/>
            <a:chExt cx="1333" cy="1959"/>
          </a:xfrm>
        </p:grpSpPr>
        <p:pic>
          <p:nvPicPr>
            <p:cNvPr id="7236" name="Picture 28" descr="00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" y="1157"/>
              <a:ext cx="647" cy="7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237" name="Group 29"/>
            <p:cNvGrpSpPr/>
            <p:nvPr/>
          </p:nvGrpSpPr>
          <p:grpSpPr>
            <a:xfrm>
              <a:off x="-314" y="-94"/>
              <a:ext cx="1333" cy="1397"/>
              <a:chOff x="-314" y="-94"/>
              <a:chExt cx="1333" cy="1397"/>
            </a:xfrm>
          </p:grpSpPr>
          <p:sp>
            <p:nvSpPr>
              <p:cNvPr id="20" name="Oval 30"/>
              <p:cNvSpPr>
                <a:spLocks noChangeArrowheads="1"/>
              </p:cNvSpPr>
              <p:nvPr/>
            </p:nvSpPr>
            <p:spPr bwMode="auto">
              <a:xfrm>
                <a:off x="-314" y="-94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mpd="sng">
                <a:solidFill>
                  <a:srgbClr val="CC0066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8000" b="1" i="0" u="none" strike="noStrike" kern="1200" cap="none" spc="0" normalizeH="0" baseline="0" noProof="0">
                    <a:ln>
                      <a:noFill/>
                    </a:ln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楷体_GB2312" pitchFamily="49" charset="-122"/>
                    <a:cs typeface="+mn-cs"/>
                  </a:rPr>
                  <a:t>特殊</a:t>
                </a:r>
                <a:endParaRPr kumimoji="0" lang="zh-CN" altLang="en-US" sz="8000" b="1" i="0" u="none" strike="noStrike" kern="1200" cap="none" spc="0" normalizeH="0" baseline="0" noProof="0">
                  <a:ln>
                    <a:noFill/>
                  </a:ln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楷体_GB2312" pitchFamily="49" charset="-122"/>
                  <a:cs typeface="+mn-cs"/>
                </a:endParaRPr>
              </a:p>
            </p:txBody>
          </p:sp>
          <p:sp>
            <p:nvSpPr>
              <p:cNvPr id="7239" name="Line 31"/>
              <p:cNvSpPr/>
              <p:nvPr/>
            </p:nvSpPr>
            <p:spPr>
              <a:xfrm>
                <a:off x="335" y="845"/>
                <a:ext cx="181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240" name="Line 32"/>
              <p:cNvSpPr/>
              <p:nvPr/>
            </p:nvSpPr>
            <p:spPr>
              <a:xfrm flipH="1">
                <a:off x="805" y="845"/>
                <a:ext cx="159" cy="458"/>
              </a:xfrm>
              <a:prstGeom prst="line">
                <a:avLst/>
              </a:prstGeom>
              <a:ln w="9525" cap="flat" cmpd="sng">
                <a:solidFill>
                  <a:srgbClr val="CC006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282 -0.421946 L 0.032188 0.9155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66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102 -0.283291 L 0.032358 1.054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66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255 -0.167829 L 0.040205 1.1696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66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255 -0.220126 L 0.054965 1.3418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" y="78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491 -0.220329 L 0.055969 1.1171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66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38 -0.136254 L 0.048122 1.20124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66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120 -0.146700 L 0.095550 1.397450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" y="77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630 -0.251700 L 0.041290 1.387920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82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019 -0.188754 L 0.024441 1.14874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66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68 -0.136254 L 0.059928 1.20124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66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1" descr="4236089_200627697147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987" y="-15875"/>
            <a:ext cx="9170987" cy="680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-26987" y="-15875"/>
            <a:ext cx="3343275" cy="10064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我会认</a:t>
            </a:r>
            <a:endParaRPr kumimoji="0" lang="zh-CN" altLang="en-US" sz="6000" b="1" kern="1200" cap="none" spc="0" normalizeH="0" baseline="0" noProof="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65088" y="1814513"/>
            <a:ext cx="9245600" cy="10064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60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60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挺    舒    必   须   绑   喷</a:t>
            </a:r>
            <a:endParaRPr kumimoji="0" lang="zh-CN" altLang="en-US" sz="60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296863" y="3379788"/>
            <a:ext cx="8380413" cy="10064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稍    咳   嗽    钩   件</a:t>
            </a:r>
            <a:endParaRPr kumimoji="0" lang="zh-CN" altLang="en-US" sz="60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312738" y="1052513"/>
            <a:ext cx="1241425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tǐng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1830388" y="1052513"/>
            <a:ext cx="1177925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shū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3670300" y="1125538"/>
            <a:ext cx="679450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bì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4978400" y="1125538"/>
            <a:ext cx="784225" cy="8159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x</a:t>
            </a: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ū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5989638" y="1125538"/>
            <a:ext cx="1519238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bǎng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71" name="Text Box 11"/>
          <p:cNvSpPr txBox="1">
            <a:spLocks noChangeArrowheads="1"/>
          </p:cNvSpPr>
          <p:nvPr/>
        </p:nvSpPr>
        <p:spPr bwMode="auto">
          <a:xfrm>
            <a:off x="6035675" y="4451350"/>
            <a:ext cx="2778125" cy="8159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s</a:t>
            </a: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宋体" panose="02010600030101010101" pitchFamily="2" charset="-122"/>
                <a:cs typeface="+mn-cs"/>
              </a:rPr>
              <a:t>ù</a:t>
            </a: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bēi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72" name="Text Box 12"/>
          <p:cNvSpPr txBox="1">
            <a:spLocks noChangeArrowheads="1"/>
          </p:cNvSpPr>
          <p:nvPr/>
        </p:nvSpPr>
        <p:spPr bwMode="auto">
          <a:xfrm>
            <a:off x="296863" y="5240338"/>
            <a:ext cx="8516938" cy="10064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设   通   殊    浴   塑   杯</a:t>
            </a:r>
            <a:endParaRPr kumimoji="0" lang="zh-CN" altLang="en-US" sz="60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73" name="Text Box 13"/>
          <p:cNvSpPr txBox="1">
            <a:spLocks noChangeArrowheads="1"/>
          </p:cNvSpPr>
          <p:nvPr/>
        </p:nvSpPr>
        <p:spPr bwMode="auto">
          <a:xfrm>
            <a:off x="250825" y="2733675"/>
            <a:ext cx="1365250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shāo</a:t>
            </a:r>
            <a:endParaRPr kumimoji="0" lang="en-US" altLang="zh-CN" sz="44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74" name="Text Box 14"/>
          <p:cNvSpPr txBox="1">
            <a:spLocks noChangeArrowheads="1"/>
          </p:cNvSpPr>
          <p:nvPr/>
        </p:nvSpPr>
        <p:spPr bwMode="auto">
          <a:xfrm>
            <a:off x="2111375" y="2733675"/>
            <a:ext cx="774700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ké</a:t>
            </a:r>
            <a:endParaRPr kumimoji="0" lang="en-US" altLang="zh-CN" sz="44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75" name="Text Box 15"/>
          <p:cNvSpPr txBox="1">
            <a:spLocks noChangeArrowheads="1"/>
          </p:cNvSpPr>
          <p:nvPr/>
        </p:nvSpPr>
        <p:spPr bwMode="auto">
          <a:xfrm>
            <a:off x="3316288" y="2733675"/>
            <a:ext cx="1085850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sòu</a:t>
            </a:r>
            <a:endParaRPr kumimoji="0" lang="en-US" altLang="zh-CN" sz="44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76" name="Text Box 16"/>
          <p:cNvSpPr txBox="1">
            <a:spLocks noChangeArrowheads="1"/>
          </p:cNvSpPr>
          <p:nvPr/>
        </p:nvSpPr>
        <p:spPr bwMode="auto">
          <a:xfrm>
            <a:off x="4903788" y="2733675"/>
            <a:ext cx="1085850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gōu</a:t>
            </a:r>
            <a:endParaRPr kumimoji="0" lang="en-US" altLang="zh-CN" sz="44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77" name="Text Box 17"/>
          <p:cNvSpPr txBox="1">
            <a:spLocks noChangeArrowheads="1"/>
          </p:cNvSpPr>
          <p:nvPr/>
        </p:nvSpPr>
        <p:spPr bwMode="auto">
          <a:xfrm>
            <a:off x="6454775" y="2733675"/>
            <a:ext cx="1273175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jiàn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78" name="Text Box 18"/>
          <p:cNvSpPr txBox="1">
            <a:spLocks noChangeArrowheads="1"/>
          </p:cNvSpPr>
          <p:nvPr/>
        </p:nvSpPr>
        <p:spPr bwMode="auto">
          <a:xfrm>
            <a:off x="7726363" y="1125538"/>
            <a:ext cx="1177925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pēn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79" name="Text Box 19"/>
          <p:cNvSpPr txBox="1">
            <a:spLocks noChangeArrowheads="1"/>
          </p:cNvSpPr>
          <p:nvPr/>
        </p:nvSpPr>
        <p:spPr bwMode="auto">
          <a:xfrm>
            <a:off x="296863" y="4478338"/>
            <a:ext cx="1281113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shè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80" name="Text Box 20"/>
          <p:cNvSpPr txBox="1">
            <a:spLocks noChangeArrowheads="1"/>
          </p:cNvSpPr>
          <p:nvPr/>
        </p:nvSpPr>
        <p:spPr bwMode="auto">
          <a:xfrm>
            <a:off x="2987675" y="4478338"/>
            <a:ext cx="1316038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shū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81" name="Text Box 21"/>
          <p:cNvSpPr txBox="1">
            <a:spLocks noChangeArrowheads="1"/>
          </p:cNvSpPr>
          <p:nvPr/>
        </p:nvSpPr>
        <p:spPr bwMode="auto">
          <a:xfrm>
            <a:off x="4787900" y="4386263"/>
            <a:ext cx="933450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yù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16075" y="4478338"/>
            <a:ext cx="1558925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rgbClr val="FFC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tōng</a:t>
            </a:r>
            <a:endParaRPr lang="en-US" altLang="zh-CN" sz="4400" b="1" dirty="0">
              <a:solidFill>
                <a:srgbClr val="FFC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50825" y="2733675"/>
            <a:ext cx="1487488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shāo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2111375" y="2733675"/>
            <a:ext cx="803275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ké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3316288" y="2733675"/>
            <a:ext cx="1176338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sòu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4903788" y="2733675"/>
            <a:ext cx="1208088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gōu</a:t>
            </a:r>
            <a:endParaRPr kumimoji="0" lang="en-US" altLang="zh-CN" sz="4400" b="1" kern="1200" cap="none" spc="0" normalizeH="0" baseline="0" noProof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6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6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6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6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6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6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6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6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nimBg="1"/>
      <p:bldP spid="66563" grpId="0" animBg="1"/>
      <p:bldP spid="66564" grpId="0" animBg="1"/>
      <p:bldP spid="66566" grpId="0" animBg="1"/>
      <p:bldP spid="66567" grpId="0" animBg="1"/>
      <p:bldP spid="66568" grpId="0" animBg="1"/>
      <p:bldP spid="66569" grpId="0" animBg="1"/>
      <p:bldP spid="66570" grpId="0" animBg="1"/>
      <p:bldP spid="66571" grpId="0" animBg="1"/>
      <p:bldP spid="66572" grpId="0" animBg="1"/>
      <p:bldP spid="66577" grpId="0" animBg="1"/>
      <p:bldP spid="66578" grpId="0" animBg="1"/>
      <p:bldP spid="66579" grpId="0" animBg="1"/>
      <p:bldP spid="66580" grpId="0" animBg="1"/>
      <p:bldP spid="66581" grpId="0" animBg="1"/>
      <p:bldP spid="3" grpId="0"/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3" descr="4236089_200627697147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987" y="-15875"/>
            <a:ext cx="9170987" cy="680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Rectangle 2"/>
          <p:cNvSpPr>
            <a:spLocks noGrp="1"/>
          </p:cNvSpPr>
          <p:nvPr>
            <p:ph type="title"/>
          </p:nvPr>
        </p:nvSpPr>
        <p:spPr>
          <a:xfrm>
            <a:off x="-26987" y="76200"/>
            <a:ext cx="2681287" cy="9652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5400" b="1" dirty="0">
                <a:solidFill>
                  <a:srgbClr val="FFC000"/>
                </a:solidFill>
                <a:ea typeface="华文楷体" panose="02010600040101010101" pitchFamily="2" charset="-122"/>
              </a:rPr>
              <a:t>我会认</a:t>
            </a:r>
            <a:endParaRPr lang="zh-CN" altLang="en-US" sz="5400" b="1" dirty="0">
              <a:solidFill>
                <a:srgbClr val="FFC000"/>
              </a:solidFill>
              <a:ea typeface="华文楷体" panose="02010600040101010101" pitchFamily="2" charset="-122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301625" y="1041400"/>
            <a:ext cx="8156575" cy="4618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6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舒    必    须    绑    通    杯    塑    咳    嗽    钩    件    喷    设    浴</a:t>
            </a:r>
            <a:endParaRPr lang="zh-CN" altLang="en-US" sz="6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0" name="灯片编号占位符 7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" name="矩形 63"/>
          <p:cNvSpPr/>
          <p:nvPr/>
        </p:nvSpPr>
        <p:spPr>
          <a:xfrm>
            <a:off x="280988" y="528638"/>
            <a:ext cx="661988" cy="230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www.1ppt.com/jiaoan/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2" name="Picture 2" descr="leoobt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81960"/>
            </a:schemeClr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45" name="Picture 5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6" name="Text Box 6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挺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Group 7"/>
          <p:cNvGrpSpPr/>
          <p:nvPr/>
        </p:nvGrpSpPr>
        <p:grpSpPr>
          <a:xfrm>
            <a:off x="1116013" y="6858000"/>
            <a:ext cx="720725" cy="1422400"/>
            <a:chOff x="884" y="3113"/>
            <a:chExt cx="454" cy="896"/>
          </a:xfrm>
        </p:grpSpPr>
        <p:pic>
          <p:nvPicPr>
            <p:cNvPr id="10248" name="Picture 8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930" y="3113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9" name="Text Box 9"/>
            <p:cNvSpPr txBox="1"/>
            <p:nvPr/>
          </p:nvSpPr>
          <p:spPr>
            <a:xfrm>
              <a:off x="884" y="3567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必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582613" y="6858000"/>
            <a:ext cx="720725" cy="1422400"/>
            <a:chOff x="975" y="4473"/>
            <a:chExt cx="454" cy="896"/>
          </a:xfrm>
        </p:grpSpPr>
        <p:pic>
          <p:nvPicPr>
            <p:cNvPr id="10251" name="Picture 11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021" y="4473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52" name="Text Box 12"/>
            <p:cNvSpPr txBox="1"/>
            <p:nvPr/>
          </p:nvSpPr>
          <p:spPr>
            <a:xfrm>
              <a:off x="975" y="4927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舒 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13"/>
          <p:cNvGrpSpPr/>
          <p:nvPr/>
        </p:nvGrpSpPr>
        <p:grpSpPr>
          <a:xfrm>
            <a:off x="1692275" y="6858000"/>
            <a:ext cx="720725" cy="1422400"/>
            <a:chOff x="975" y="4473"/>
            <a:chExt cx="454" cy="896"/>
          </a:xfrm>
        </p:grpSpPr>
        <p:pic>
          <p:nvPicPr>
            <p:cNvPr id="10254" name="Picture 14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021" y="4473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55" name="Text Box 15"/>
            <p:cNvSpPr txBox="1"/>
            <p:nvPr/>
          </p:nvSpPr>
          <p:spPr>
            <a:xfrm>
              <a:off x="975" y="4927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须 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Group 16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57" name="Picture 17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58" name="Text Box 18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绑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Group 19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60" name="Picture 20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1" name="Text Box 21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通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63" name="Picture 23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4" name="Text Box 24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杯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66" name="Picture 26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7" name="Text Box 27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塑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Group 28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69" name="Picture 29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70" name="Text Box 30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稍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" name="Group 31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72" name="Picture 32" descr="未命名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73" name="Text Box 33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咳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Group 34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75" name="Picture 35" descr="未命名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76" name="Text Box 36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嗽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Group 37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78" name="Picture 38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79" name="Text Box 39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钩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Group 40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81" name="Picture 41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82" name="Text Box 42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件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Group 43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84" name="Picture 44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85" name="Text Box 45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喷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6" name="Group 46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87" name="Picture 47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88" name="Text Box 48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设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Group 49"/>
          <p:cNvGrpSpPr/>
          <p:nvPr/>
        </p:nvGrpSpPr>
        <p:grpSpPr>
          <a:xfrm>
            <a:off x="0" y="7029450"/>
            <a:ext cx="720725" cy="1422400"/>
            <a:chOff x="204" y="3158"/>
            <a:chExt cx="454" cy="896"/>
          </a:xfrm>
        </p:grpSpPr>
        <p:pic>
          <p:nvPicPr>
            <p:cNvPr id="10290" name="Picture 50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91" name="Text Box 51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殊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292" name="Group 52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93" name="Picture 53" descr="未命名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94" name="Text Box 54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殊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Group 55"/>
          <p:cNvGrpSpPr/>
          <p:nvPr/>
        </p:nvGrpSpPr>
        <p:grpSpPr>
          <a:xfrm>
            <a:off x="0" y="6858000"/>
            <a:ext cx="720725" cy="1422400"/>
            <a:chOff x="204" y="3158"/>
            <a:chExt cx="454" cy="896"/>
          </a:xfrm>
        </p:grpSpPr>
        <p:pic>
          <p:nvPicPr>
            <p:cNvPr id="10296" name="Picture 56" descr="未命名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84A1C9"/>
                </a:clrFrom>
                <a:clrTo>
                  <a:srgbClr val="84A1C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50" y="3158"/>
              <a:ext cx="392" cy="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97" name="Text Box 57"/>
            <p:cNvSpPr txBox="1"/>
            <p:nvPr/>
          </p:nvSpPr>
          <p:spPr>
            <a:xfrm>
              <a:off x="204" y="3612"/>
              <a:ext cx="454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浴</a:t>
              </a:r>
              <a:endPara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8490" name="AutoShape 58"/>
          <p:cNvSpPr/>
          <p:nvPr/>
        </p:nvSpPr>
        <p:spPr>
          <a:xfrm>
            <a:off x="2611438" y="4076700"/>
            <a:ext cx="5472112" cy="1152525"/>
          </a:xfrm>
          <a:prstGeom prst="cloudCallout">
            <a:avLst>
              <a:gd name="adj1" fmla="val -66741"/>
              <a:gd name="adj2" fmla="val 5922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32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比一比谁最棒</a:t>
            </a:r>
            <a:r>
              <a:rPr lang="en-US" altLang="zh-CN" sz="32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!</a:t>
            </a:r>
            <a:endParaRPr lang="en-US" altLang="zh-CN" sz="3200" b="1" dirty="0">
              <a:solidFill>
                <a:srgbClr val="FF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99" name="Text Box 59"/>
          <p:cNvSpPr txBox="1"/>
          <p:nvPr/>
        </p:nvSpPr>
        <p:spPr>
          <a:xfrm>
            <a:off x="1476375" y="4652963"/>
            <a:ext cx="2303463" cy="39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sz="2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8492" name="Picture 60" descr="logo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888" y="4741863"/>
            <a:ext cx="1905000" cy="1647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3"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11 -0.06983 C -0.03351 -0.06104 -0.1033 -0.05133 0.04861 -0.12694 C 0.20052 -0.20139 0.94497 -0.38104 0.94792 -0.51838 C 0.95087 -0.65526 0.50781 -0.80231 0.06545 -0.9489 " pathEditMode="relative" rAng="0" ptsTypes="aaaA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00" y="-4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03 -0.01572 C 0.37761 -0.15237 0.81962 -0.28763 0.85053 -0.44185 C 0.88247 -0.59607 0.24757 -0.85596 0.12327 -0.94081 C -0.00052 -1.02428 0.10921 -0.95006 0.10539 -0.95075 " pathEditMode="relative" rAng="0" ptsTypes="aaaA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300" y="-5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07 -0.12763 C 0.1493 -0.15468 0.16337 -0.18104 0.17135 -0.19399 C 0.17882 -0.20694 0.08819 -0.16162 0.18264 -0.20717 C 0.27778 -0.25318 0.74653 -0.34428 0.74132 -0.46844 C 0.73663 -0.5926 0.44496 -0.77272 0.15382 -0.95168 " pathEditMode="relative" rAng="0" ptsTypes="aaaaA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00" y="-4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851 -0.02081 C 0.1651 -0.14359 0.58889 -0.26613 0.66371 -0.42151 C 0.73854 -0.57711 0.26944 -0.8652 0.19062 -0.95399 " pathEditMode="relative" rAng="0" ptsTypes="aaA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00" y="-4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8 0.0141 C 0.44306 -0.12347 0.8809 -0.26081 0.95781 -0.42243 C 1.03472 -0.58428 0.54965 -0.86613 0.46719 -0.95607 " pathEditMode="relative" rAng="0" ptsTypes="aaA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500" y="-4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0.02497 C 0.43802 -0.11838 0.86354 -0.26174 0.95694 -0.42474 C 1.05035 -0.58775 0.63681 -0.8659 0.57118 -0.95399 " pathEditMode="relative" rAng="0" ptsTypes="aaA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900" y="-4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1873 C 0.42396 -0.13804 0.84809 -0.29457 0.96024 -0.45665 C 1.0724 -0.61896 0.72101 -0.87122 0.67309 -0.95376 " pathEditMode="relative" rAng="0" ptsTypes="aaA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600" y="-4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-0.02867 C 0.41424 -0.18081 0.82622 -0.33318 0.95312 -0.48809 C 1.08003 -0.64301 0.79566 -0.88 0.76424 -0.95815 " pathEditMode="relative" rAng="0" ptsTypes="aaA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00" y="-4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2451 C 0.39549 -0.18705 0.79497 -0.3496 0.94045 -0.50451 C 1.08594 -0.65942 0.88108 -0.87908 0.8691 -0.95399 " pathEditMode="relative" rAng="0" ptsTypes="aaA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500" y="-4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1665 C 0.46736 -0.14312 0.93108 -0.30289 0.93403 -0.42937 C 0.93681 -0.55584 0.17326 -0.69018 0.02118 -0.7422 " pathEditMode="relative" rAng="0" ptsTypes="aaA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600" y="-3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1 -0.03492 C 0.45573 -0.17688 0.91615 -0.31861 0.93837 -0.43653 C 0.96059 -0.55445 0.26372 -0.69203 0.12882 -0.74312 " pathEditMode="relative" rAng="0" ptsTypes="aaA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200" y="-3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-0.03492 C 0.40556 -0.18428 0.85052 -0.33341 0.89392 -0.45133 C 0.93733 -0.56925 0.33316 -0.69457 0.22066 -0.74312 " pathEditMode="relative" rAng="0" ptsTypes="aaA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800" y="-3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8 -0.03908 C 0.43524 -0.157 0.88247 -0.27492 0.93889 -0.39214 C 0.99531 -0.50937 0.4283 -0.68463 0.32622 -0.74312 " pathEditMode="relative" rAng="0" ptsTypes="aaA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00" y="-3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8 -0.04116 C 0.41771 -0.16324 0.84757 -0.28532 0.92135 -0.40255 C 0.99514 -0.51977 0.51267 -0.68786 0.4309 -0.74497 " pathEditMode="relative" rAng="0" ptsTypes="aaA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00" y="-3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8 -0.05781 C 0.4151 -0.1852 0.84236 -0.3126 0.93576 -0.42775 C 1.02917 -0.54289 0.61285 -0.69549 0.54844 -0.74914 " pathEditMode="relative" rAng="0" ptsTypes="aaA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0" y="-3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-0.0911 C 0.37326 -0.22775 0.78594 -0.36439 0.90191 -0.47792 C 1.01788 -0.59145 0.69687 -0.72278 0.6559 -0.77179 " pathEditMode="relative" rAng="0" ptsTypes="aaA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00" y="-3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548 C 0.40208 -0.20347 0.80226 -0.35122 0.93194 -0.46682 C 1.06163 -0.58243 0.80503 -0.70104 0.77969 -0.74798 " pathEditMode="relative" rAng="0" ptsTypes="aaA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000" y="-3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9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f5f24966e206c35dedf646f8dd2baad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" y="3162300"/>
            <a:ext cx="9099550" cy="3714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Text Box 7"/>
          <p:cNvSpPr txBox="1"/>
          <p:nvPr/>
        </p:nvSpPr>
        <p:spPr>
          <a:xfrm>
            <a:off x="1476375" y="908050"/>
            <a:ext cx="5976938" cy="19224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en-US" altLang="zh-CN" sz="4800" b="1" dirty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8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      </a:t>
            </a:r>
            <a:endParaRPr lang="en-US" altLang="zh-CN" sz="4800" b="1" dirty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1865" name="Text Box 9"/>
          <p:cNvSpPr txBox="1"/>
          <p:nvPr/>
        </p:nvSpPr>
        <p:spPr>
          <a:xfrm>
            <a:off x="150813" y="727075"/>
            <a:ext cx="8974137" cy="2559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5400" b="1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自由读课文，一边读一边想：课文写了太空生活中哪些有趣的事？</a:t>
            </a:r>
            <a:endParaRPr lang="zh-CN" altLang="en-US" sz="5400" b="1" dirty="0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400" y="-12700"/>
            <a:ext cx="4497388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重难点突破：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388" y="4005263"/>
            <a:ext cx="2038350" cy="1200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睡觉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4438" y="4076700"/>
            <a:ext cx="2036762" cy="1200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喝水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463" y="4076700"/>
            <a:ext cx="2036762" cy="1200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走路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04025" y="4076700"/>
            <a:ext cx="2038350" cy="1200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洗澡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5" grpId="0"/>
      <p:bldP spid="3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1958</Words>
  <Application>WPS 演示</Application>
  <PresentationFormat>全屏显示(4:3)</PresentationFormat>
  <Paragraphs>272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6" baseType="lpstr">
      <vt:lpstr>Arial</vt:lpstr>
      <vt:lpstr>宋体</vt:lpstr>
      <vt:lpstr>Wingdings</vt:lpstr>
      <vt:lpstr>等线</vt:lpstr>
      <vt:lpstr>隶书</vt:lpstr>
      <vt:lpstr>微软雅黑</vt:lpstr>
      <vt:lpstr>华文楷体</vt:lpstr>
      <vt:lpstr>楷体_GB2312</vt:lpstr>
      <vt:lpstr>新宋体</vt:lpstr>
      <vt:lpstr>楷体_GB2312</vt:lpstr>
      <vt:lpstr>Comic Sans MS</vt:lpstr>
      <vt:lpstr>Times New Roman</vt:lpstr>
      <vt:lpstr>黑体</vt:lpstr>
      <vt:lpstr>楷体</vt:lpstr>
      <vt:lpstr>Arial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63</cp:revision>
  <dcterms:created xsi:type="dcterms:W3CDTF">2003-12-31T18:58:00Z</dcterms:created>
  <dcterms:modified xsi:type="dcterms:W3CDTF">2021-08-05T14:09:57Z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